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11"/>
  </p:notesMasterIdLst>
  <p:sldIdLst>
    <p:sldId id="261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0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256" autoAdjust="0"/>
    <p:restoredTop sz="94660"/>
  </p:normalViewPr>
  <p:slideViewPr>
    <p:cSldViewPr snapToGrid="0">
      <p:cViewPr varScale="1">
        <p:scale>
          <a:sx n="68" d="100"/>
          <a:sy n="68" d="100"/>
        </p:scale>
        <p:origin x="56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4E3-96D4-4F1A-9106-F512DB85D47E}" type="datetimeFigureOut">
              <a:rPr lang="en-MY" smtClean="0"/>
              <a:t>22/2/2018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FFA47-8FD6-4FFF-AC7B-A992154BA9E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02988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3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439" y="1650738"/>
            <a:ext cx="712437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439" y="4134238"/>
            <a:ext cx="712437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E491397C-D07E-49DE-BC9C-140C698A87B2}" type="datetime1">
              <a:rPr lang="en-MY" smtClean="0"/>
              <a:t>22/2/2018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809" y="405518"/>
            <a:ext cx="3921724" cy="6044927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740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89DE-5361-4E77-B2D5-369FF3C7579C}" type="datetime1">
              <a:rPr lang="en-MY" smtClean="0"/>
              <a:t>22/2/2018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630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FA45-449F-4597-B752-A824AAE9C0A2}" type="datetime1">
              <a:rPr lang="en-MY" smtClean="0"/>
              <a:t>22/2/2018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11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C76F3-D23A-44E2-BBC0-5042EC64D23B}" type="datetime1">
              <a:rPr lang="en-MY" smtClean="0"/>
              <a:t>22/2/2018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126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4C2D-F73A-4874-808A-DEE59C5238AD}" type="datetime1">
              <a:rPr lang="en-MY" smtClean="0"/>
              <a:t>22/2/2018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6843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755303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-34000"/>
            <a:ext cx="12192000" cy="115357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75742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/>
          <a:stretch/>
        </p:blipFill>
        <p:spPr>
          <a:xfrm>
            <a:off x="7280949" y="1646490"/>
            <a:ext cx="4469051" cy="348512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13" name="Group 12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0" y="5794744"/>
            <a:ext cx="12192000" cy="106325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20" name="Group 19"/>
          <p:cNvGrpSpPr/>
          <p:nvPr/>
        </p:nvGrpSpPr>
        <p:grpSpPr>
          <a:xfrm rot="10800000">
            <a:off x="0" y="5665489"/>
            <a:ext cx="12192000" cy="63125"/>
            <a:chOff x="507492" y="1501519"/>
            <a:chExt cx="8129016" cy="6312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bg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4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  <a:grpFill/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grpFill/>
              <a:ln w="381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grpFill/>
              <a:ln w="12700" cap="flat">
                <a:solidFill>
                  <a:schemeClr val="bg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67D8-1A2C-494A-8EF7-38EB94070291}" type="datetime1">
              <a:rPr lang="en-MY" smtClean="0"/>
              <a:t>22/2/2018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479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2461F-4DDE-4EC3-8DB8-9581F81F4759}" type="datetime1">
              <a:rPr lang="en-MY" smtClean="0"/>
              <a:t>22/2/2018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80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4E804-07A7-4E74-8247-4A2AF3FF4DE6}" type="datetime1">
              <a:rPr lang="en-MY" smtClean="0"/>
              <a:t>22/2/2018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1183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6D47-6AB8-4FB6-98E5-D36B6F81839E}" type="datetime1">
              <a:rPr lang="en-MY" smtClean="0"/>
              <a:t>22/2/2018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4428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19A9-47EA-4CFE-83DC-D8CC9F019430}" type="datetime1">
              <a:rPr lang="en-MY" smtClean="0"/>
              <a:t>22/2/2018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294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DD73-0B09-4DF4-B476-33FF3DBFD6D7}" type="datetime1">
              <a:rPr lang="en-MY" smtClean="0"/>
              <a:t>22/2/2018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527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172200"/>
            <a:ext cx="12192000" cy="7609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-34000"/>
            <a:ext cx="12192000" cy="1337603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bg1"/>
                </a:solidFill>
              </a:defRPr>
            </a:lvl1pPr>
          </a:lstStyle>
          <a:p>
            <a:fld id="{30F1FDE7-F1A7-435B-8D77-81F27802541C}" type="datetime1">
              <a:rPr lang="en-MY" smtClean="0"/>
              <a:t>22/2/2018</a:t>
            </a:fld>
            <a:endParaRPr lang="en-MY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329EAAF7-05C4-4063-B450-AE7E7F991D4D}" type="slidenum">
              <a:rPr lang="en-MY" smtClean="0"/>
              <a:pPr/>
              <a:t>‹#›</a:t>
            </a:fld>
            <a:endParaRPr lang="en-MY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4000"/>
            <a:ext cx="1245937" cy="16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2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D3E3E-4555-9749-9AD6-C6C699FCF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439" y="1650738"/>
            <a:ext cx="7124370" cy="22196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Training module CPG management of Glaucoma – </a:t>
            </a:r>
            <a:br>
              <a:rPr lang="en-US" b="1" dirty="0"/>
            </a:br>
            <a:r>
              <a:rPr lang="en-US" b="1" dirty="0"/>
              <a:t>Definition, CLASSIFICATION &amp; </a:t>
            </a:r>
            <a:br>
              <a:rPr lang="en-US" b="1" dirty="0"/>
            </a:br>
            <a:r>
              <a:rPr lang="en-US" b="1" dirty="0"/>
              <a:t>RISK FACTORS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C703B7-219C-1540-B32E-8351D7CE9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39" y="4612543"/>
            <a:ext cx="7124370" cy="955565"/>
          </a:xfrm>
        </p:spPr>
        <p:txBody>
          <a:bodyPr>
            <a:noAutofit/>
          </a:bodyPr>
          <a:lstStyle/>
          <a:p>
            <a:r>
              <a:rPr lang="en-US" sz="2800" b="1" dirty="0"/>
              <a:t>Dr. Mohamad Aziz </a:t>
            </a:r>
            <a:r>
              <a:rPr lang="en-US" sz="2800" b="1" dirty="0" err="1"/>
              <a:t>Salowi</a:t>
            </a:r>
            <a:endParaRPr lang="en-US" sz="2800" b="1" dirty="0"/>
          </a:p>
          <a:p>
            <a:r>
              <a:rPr lang="en-US" sz="2000" dirty="0"/>
              <a:t>Ophthalmologist</a:t>
            </a:r>
          </a:p>
          <a:p>
            <a:r>
              <a:rPr lang="en-US" sz="2000" dirty="0"/>
              <a:t>Hospital Selayang, Selangor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AC0AC-312E-47C1-BEAF-3CA0E948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206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Definition</a:t>
            </a:r>
            <a:endParaRPr lang="en-MY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800" dirty="0"/>
              <a:t>Glaucoma</a:t>
            </a:r>
          </a:p>
          <a:p>
            <a:pPr lvl="1" indent="-320675">
              <a:buFont typeface="Wingdings" panose="05000000000000000000" pitchFamily="2" charset="2"/>
              <a:buChar char="Ø"/>
            </a:pPr>
            <a:r>
              <a:rPr lang="en-US" sz="2400" dirty="0"/>
              <a:t>chronic eye disease with progressive optic neuropathy </a:t>
            </a:r>
          </a:p>
          <a:p>
            <a:pPr lvl="1" indent="-320675">
              <a:buFont typeface="Wingdings" panose="05000000000000000000" pitchFamily="2" charset="2"/>
              <a:buChar char="Ø"/>
            </a:pPr>
            <a:r>
              <a:rPr lang="en-US" sz="2400" dirty="0" err="1"/>
              <a:t>characterised</a:t>
            </a:r>
            <a:r>
              <a:rPr lang="en-US" sz="2400" dirty="0"/>
              <a:t> by morphological changes:</a:t>
            </a:r>
          </a:p>
          <a:p>
            <a:pPr marL="1082675" lvl="2" indent="-365125">
              <a:buFont typeface="Wingdings" panose="05000000000000000000" pitchFamily="2" charset="2"/>
              <a:buChar char="ü"/>
            </a:pPr>
            <a:r>
              <a:rPr lang="en-US" sz="2000" dirty="0"/>
              <a:t>optic nerve head (ONH) &amp; </a:t>
            </a:r>
          </a:p>
          <a:p>
            <a:pPr marL="1082675" lvl="2" indent="-365125">
              <a:buFont typeface="Wingdings" panose="05000000000000000000" pitchFamily="2" charset="2"/>
              <a:buChar char="ü"/>
            </a:pPr>
            <a:r>
              <a:rPr lang="en-US" sz="2000" dirty="0"/>
              <a:t>retinal nerve </a:t>
            </a:r>
            <a:r>
              <a:rPr lang="en-US" sz="2000" dirty="0" err="1"/>
              <a:t>fibre</a:t>
            </a:r>
            <a:r>
              <a:rPr lang="en-US" sz="2000" dirty="0"/>
              <a:t> layer (RFNL)</a:t>
            </a:r>
          </a:p>
          <a:p>
            <a:pPr lvl="1" indent="-320675">
              <a:buFont typeface="Wingdings" panose="05000000000000000000" pitchFamily="2" charset="2"/>
              <a:buChar char="Ø"/>
            </a:pPr>
            <a:r>
              <a:rPr lang="en-US" sz="2400" dirty="0"/>
              <a:t>corresponding visual field (VF) defect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5F6974-227C-4353-AA5C-0C3E28095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088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41C72-B449-4D7F-B738-4A4BC227B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Classification (based on Angle Configuration)</a:t>
            </a:r>
            <a:endParaRPr lang="en-MY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16432-CD75-4818-8DD9-FE0DFF766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266" y="1313840"/>
            <a:ext cx="5077035" cy="48525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E5D0FD-1197-4ADC-8D1C-937D1A7BCBD9}"/>
              </a:ext>
            </a:extLst>
          </p:cNvPr>
          <p:cNvSpPr txBox="1"/>
          <p:nvPr/>
        </p:nvSpPr>
        <p:spPr>
          <a:xfrm>
            <a:off x="7529482" y="4996880"/>
            <a:ext cx="42876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POAG	= Primary Open Angle Glaucoma</a:t>
            </a:r>
          </a:p>
          <a:p>
            <a:r>
              <a:rPr lang="en-US" sz="1400" dirty="0"/>
              <a:t>OHT  	= Ocular Hypertension</a:t>
            </a:r>
          </a:p>
          <a:p>
            <a:r>
              <a:rPr lang="en-US" sz="1400" dirty="0"/>
              <a:t>NTG  	= Normal Tension Glaucoma</a:t>
            </a:r>
          </a:p>
          <a:p>
            <a:r>
              <a:rPr lang="en-US" sz="1400" dirty="0"/>
              <a:t>PAC 	= Primary Angle Closure</a:t>
            </a:r>
          </a:p>
          <a:p>
            <a:r>
              <a:rPr lang="en-US" sz="1400" dirty="0"/>
              <a:t>PACG 	= Primary Angle Closure Glaucoma</a:t>
            </a:r>
            <a:endParaRPr lang="en-MY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C173B4-18CE-41E7-BE6B-72E2F646C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8127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E3A38-7D66-4E32-B080-BFAA17E5A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Risk Factors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6FEE8-1237-41CE-A2A3-EC712962A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Primary Open Angle Glaucoma (POAG)</a:t>
            </a:r>
          </a:p>
          <a:p>
            <a:pPr marL="534988" lvl="1" indent="-352425">
              <a:buFont typeface="Wingdings" panose="05000000000000000000" pitchFamily="2" charset="2"/>
              <a:buChar char="Ø"/>
            </a:pPr>
            <a:r>
              <a:rPr lang="en-US" sz="2400" dirty="0"/>
              <a:t>Non-ocular</a:t>
            </a:r>
          </a:p>
          <a:p>
            <a:pPr marL="534988" lvl="1" indent="-352425">
              <a:buFont typeface="Wingdings" panose="05000000000000000000" pitchFamily="2" charset="2"/>
              <a:buChar char="Ø"/>
            </a:pPr>
            <a:r>
              <a:rPr lang="en-US" sz="2400" dirty="0"/>
              <a:t>Ocular</a:t>
            </a:r>
          </a:p>
          <a:p>
            <a:pPr marL="534988" lvl="1" indent="-352425">
              <a:buFont typeface="Wingdings" panose="05000000000000000000" pitchFamily="2" charset="2"/>
              <a:buChar char="Ø"/>
            </a:pPr>
            <a:r>
              <a:rPr lang="en-US" sz="2400" dirty="0"/>
              <a:t>Others</a:t>
            </a:r>
          </a:p>
          <a:p>
            <a:r>
              <a:rPr lang="en-US" sz="2800" dirty="0"/>
              <a:t>Primary Angle Closure Suspect (PACS), Primary Angle Closure (PAC), Primary Angle Closure Glaucoma (PACG)</a:t>
            </a:r>
          </a:p>
          <a:p>
            <a:pPr marL="534988" lvl="1" indent="-352425">
              <a:buFont typeface="Wingdings" panose="05000000000000000000" pitchFamily="2" charset="2"/>
              <a:buChar char="Ø"/>
            </a:pPr>
            <a:r>
              <a:rPr lang="en-US" sz="2400" dirty="0"/>
              <a:t>Non-ocular</a:t>
            </a:r>
          </a:p>
          <a:p>
            <a:pPr marL="534988" lvl="1" indent="-352425">
              <a:buFont typeface="Wingdings" panose="05000000000000000000" pitchFamily="2" charset="2"/>
              <a:buChar char="Ø"/>
            </a:pPr>
            <a:r>
              <a:rPr lang="en-US" sz="2400" dirty="0"/>
              <a:t>Ocular</a:t>
            </a:r>
          </a:p>
          <a:p>
            <a:pPr marL="534988" lvl="1" indent="-352425">
              <a:buFont typeface="Wingdings" panose="05000000000000000000" pitchFamily="2" charset="2"/>
              <a:buChar char="Ø"/>
            </a:pPr>
            <a:r>
              <a:rPr lang="en-US" sz="2400" dirty="0"/>
              <a:t>Others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8E9EC-388C-4816-870A-776EF7A6F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0581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B41F3-6F85-4CB0-B4AF-BDC695AA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Risk Factors for POAG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229C2-A7DC-440F-97CF-89CF8624F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612409" cy="457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/>
              <a:t>Non-ocular:</a:t>
            </a:r>
          </a:p>
          <a:p>
            <a:r>
              <a:rPr lang="en-US" sz="2400" dirty="0"/>
              <a:t>Advancing/older age</a:t>
            </a:r>
          </a:p>
          <a:p>
            <a:r>
              <a:rPr lang="en-US" sz="2400" dirty="0"/>
              <a:t>Ethnicity/race</a:t>
            </a:r>
          </a:p>
          <a:p>
            <a:r>
              <a:rPr lang="en-US" sz="2400" dirty="0"/>
              <a:t>Positive family history among first-degree relatives</a:t>
            </a:r>
          </a:p>
          <a:p>
            <a:r>
              <a:rPr lang="en-US" sz="2400" dirty="0"/>
              <a:t>Obstructive Sleep </a:t>
            </a:r>
            <a:r>
              <a:rPr lang="en-US" sz="2400" dirty="0" err="1"/>
              <a:t>Apnoea</a:t>
            </a:r>
            <a:r>
              <a:rPr lang="en-US" sz="2400" dirty="0"/>
              <a:t> Syndrome</a:t>
            </a:r>
          </a:p>
          <a:p>
            <a:r>
              <a:rPr lang="en-US" sz="2400" dirty="0"/>
              <a:t>Diabetes mellitus</a:t>
            </a:r>
            <a:endParaRPr lang="en-MY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7D89A0-31A6-41D6-AB79-A70995D2C4B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/>
              <a:t>O</a:t>
            </a:r>
            <a:r>
              <a:rPr lang="en-US" sz="2800" b="1" u="sng" dirty="0"/>
              <a:t>cular</a:t>
            </a:r>
            <a:r>
              <a:rPr lang="en-US" sz="2400" b="1" u="sng" dirty="0"/>
              <a:t>:</a:t>
            </a:r>
          </a:p>
          <a:p>
            <a:r>
              <a:rPr lang="en-US" sz="2400" dirty="0"/>
              <a:t>Intraocular pressure (IOP)</a:t>
            </a:r>
          </a:p>
          <a:p>
            <a:r>
              <a:rPr lang="en-US" sz="2400" dirty="0"/>
              <a:t>Central Corneal Thickness (CCT)</a:t>
            </a:r>
          </a:p>
          <a:p>
            <a:r>
              <a:rPr lang="en-US" sz="2400" dirty="0"/>
              <a:t>Myopia</a:t>
            </a:r>
          </a:p>
          <a:p>
            <a:r>
              <a:rPr lang="en-US" sz="2400" dirty="0"/>
              <a:t>Corneal hysteresis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C6BDF-DC6E-488C-B384-2B9988677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7404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B41F3-6F85-4CB0-B4AF-BDC695AA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Possible Risk Factors for POAG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229C2-A7DC-440F-97CF-89CF8624F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Higher systolic &amp; diastolic blood pressure</a:t>
            </a:r>
          </a:p>
          <a:p>
            <a:r>
              <a:rPr lang="en-US" sz="2800" dirty="0"/>
              <a:t>Higher systolic perfusion pressure</a:t>
            </a:r>
          </a:p>
          <a:p>
            <a:r>
              <a:rPr lang="en-US" sz="2800" dirty="0"/>
              <a:t>Larger vertical cup-disc-ratio (CDR)</a:t>
            </a:r>
          </a:p>
          <a:p>
            <a:r>
              <a:rPr lang="en-US" sz="2800" dirty="0"/>
              <a:t>Larger vertical CDR asymmetry</a:t>
            </a:r>
          </a:p>
          <a:p>
            <a:r>
              <a:rPr lang="en-US" sz="2800" dirty="0"/>
              <a:t>Higher pattern standard deviation (PSD) on Humphrey VF test</a:t>
            </a:r>
          </a:p>
          <a:p>
            <a:r>
              <a:rPr lang="en-US" sz="2800" dirty="0"/>
              <a:t>Male gender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AAD8FE-9E48-479C-8CAD-A0CFA29B0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494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247A5CE-F6AD-43FA-A0E1-0D285CDD6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Risk Factors for PACS, PAC &amp; PACG</a:t>
            </a:r>
            <a:endParaRPr lang="en-MY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44587F-5371-4C73-B29F-93AA7C03648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u="sng" dirty="0"/>
              <a:t>Non-ocular:</a:t>
            </a:r>
          </a:p>
          <a:p>
            <a:r>
              <a:rPr lang="en-US" sz="2400" dirty="0"/>
              <a:t>Advancing/older age</a:t>
            </a:r>
          </a:p>
          <a:p>
            <a:r>
              <a:rPr lang="en-US" sz="2400" dirty="0"/>
              <a:t>Positive family history	</a:t>
            </a:r>
            <a:endParaRPr lang="en-MY" sz="2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00ED0D-A817-4D6E-B3B6-712C06B911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u="sng" dirty="0"/>
              <a:t>Ocular:</a:t>
            </a:r>
          </a:p>
          <a:p>
            <a:r>
              <a:rPr lang="en-US" sz="2400" dirty="0"/>
              <a:t>Elevated IOP</a:t>
            </a:r>
          </a:p>
          <a:p>
            <a:r>
              <a:rPr lang="en-US" sz="2400" dirty="0"/>
              <a:t>Biometric measurements which include:</a:t>
            </a:r>
          </a:p>
          <a:p>
            <a:pPr marL="534988" lvl="1" indent="-268288">
              <a:buFont typeface="Wingdings" panose="05000000000000000000" pitchFamily="2" charset="2"/>
              <a:buChar char="Ø"/>
            </a:pPr>
            <a:r>
              <a:rPr lang="en-US" sz="2400" dirty="0"/>
              <a:t>Decreasing axial length</a:t>
            </a:r>
          </a:p>
          <a:p>
            <a:pPr marL="534988" lvl="1" indent="-268288">
              <a:buFont typeface="Wingdings" panose="05000000000000000000" pitchFamily="2" charset="2"/>
              <a:buChar char="Ø"/>
            </a:pPr>
            <a:r>
              <a:rPr lang="en-US" sz="2400" dirty="0"/>
              <a:t>Decreasing anterior chamber depth</a:t>
            </a:r>
          </a:p>
          <a:p>
            <a:pPr marL="534988" lvl="1" indent="-268288">
              <a:buFont typeface="Wingdings" panose="05000000000000000000" pitchFamily="2" charset="2"/>
              <a:buChar char="Ø"/>
            </a:pPr>
            <a:r>
              <a:rPr lang="en-US" sz="2400" dirty="0"/>
              <a:t>Increased choroidal thickness</a:t>
            </a:r>
            <a:endParaRPr lang="en-MY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7DF493-BB4B-49AD-A580-BBDCED4E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6339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824D3-1D3E-459C-A912-85409A410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Possible Risk Factors for PACS, PAC &amp; PACG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FE440-44CC-46C8-BAB5-A14D749A6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Diabetes mellitus</a:t>
            </a:r>
          </a:p>
          <a:p>
            <a:r>
              <a:rPr lang="en-US" sz="2800" dirty="0"/>
              <a:t>Female gender</a:t>
            </a:r>
          </a:p>
          <a:p>
            <a:r>
              <a:rPr lang="en-US" sz="2800" dirty="0"/>
              <a:t>Nuclear cataract</a:t>
            </a: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B0D5F-EBAF-413C-99AB-839EDC50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151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067C9-30DE-4760-B4C1-F16571A5B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88003-5C94-4932-AB78-1083C95B4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AAF7-05C4-4063-B450-AE7E7F991D4D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9536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 TM CPG_2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 Other choice" id="{714D81E6-A72B-4875-85D1-BCA37607F0ED}" vid="{84DEA034-E9C0-44E1-95F4-11A3A9B608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Other choice</Template>
  <TotalTime>248</TotalTime>
  <Words>239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Euphemia</vt:lpstr>
      <vt:lpstr>Plantagenet Cherokee</vt:lpstr>
      <vt:lpstr>Wingdings</vt:lpstr>
      <vt:lpstr>Theme TM CPG_2</vt:lpstr>
      <vt:lpstr>Training module CPG management of Glaucoma –  Definition, CLASSIFICATION &amp;  RISK FACTORS</vt:lpstr>
      <vt:lpstr>Definition</vt:lpstr>
      <vt:lpstr>Classification (based on Angle Configuration)</vt:lpstr>
      <vt:lpstr>Risk Factors</vt:lpstr>
      <vt:lpstr>Risk Factors for POAG</vt:lpstr>
      <vt:lpstr>Other Possible Risk Factors for POAG</vt:lpstr>
      <vt:lpstr>Risk Factors for PACS, PAC &amp; PACG</vt:lpstr>
      <vt:lpstr>Other Possible Risk Factors for PACS, PAC &amp; PACG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2</dc:title>
  <dc:creator>ct kayt</dc:creator>
  <cp:lastModifiedBy>Dr. Mohd. Aminuddin</cp:lastModifiedBy>
  <cp:revision>40</cp:revision>
  <dcterms:created xsi:type="dcterms:W3CDTF">2018-02-04T14:27:11Z</dcterms:created>
  <dcterms:modified xsi:type="dcterms:W3CDTF">2018-02-22T02:53:50Z</dcterms:modified>
</cp:coreProperties>
</file>